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334" r:id="rId3"/>
    <p:sldId id="335" r:id="rId4"/>
    <p:sldId id="336" r:id="rId5"/>
    <p:sldId id="337" r:id="rId6"/>
    <p:sldId id="338" r:id="rId7"/>
    <p:sldId id="339" r:id="rId8"/>
    <p:sldId id="340" r:id="rId9"/>
    <p:sldId id="343" r:id="rId10"/>
    <p:sldId id="341" r:id="rId11"/>
    <p:sldId id="344" r:id="rId12"/>
    <p:sldId id="358" r:id="rId13"/>
    <p:sldId id="353" r:id="rId14"/>
    <p:sldId id="354" r:id="rId15"/>
    <p:sldId id="355" r:id="rId16"/>
    <p:sldId id="356" r:id="rId17"/>
    <p:sldId id="349" r:id="rId18"/>
    <p:sldId id="345" r:id="rId19"/>
    <p:sldId id="347" r:id="rId20"/>
    <p:sldId id="357" r:id="rId21"/>
    <p:sldId id="348" r:id="rId22"/>
    <p:sldId id="351" r:id="rId23"/>
    <p:sldId id="352"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57"/>
    <p:restoredTop sz="88925"/>
  </p:normalViewPr>
  <p:slideViewPr>
    <p:cSldViewPr snapToGrid="0">
      <p:cViewPr varScale="1">
        <p:scale>
          <a:sx n="67" d="100"/>
          <a:sy n="67" d="100"/>
        </p:scale>
        <p:origin x="200" y="1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393983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8/18/25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8/18/25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26.jp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white dot in a black background&#10;&#10;AI-generated content may be incorrect.">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white dot in a black background&#10;&#10;AI-generated content may be incorrect.">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with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a:t>
            </a:r>
            <a:r>
              <a:rPr lang="en-US" dirty="0" err="1"/>
              <a:t>Dmeo</a:t>
            </a:r>
            <a:r>
              <a:rPr lang="en-US" dirty="0"/>
              <a:t>)</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pic>
        <p:nvPicPr>
          <p:cNvPr id="1028" name="Picture 4" descr="OR gate symbol with two inputs (A and B) and one output (Q) ">
            <a:extLst>
              <a:ext uri="{FF2B5EF4-FFF2-40B4-BE49-F238E27FC236}">
                <a16:creationId xmlns:a16="http://schemas.microsoft.com/office/drawing/2014/main" id="{CD10BBAF-D128-963C-E765-D58AAA1B6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3878" y="2510771"/>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4286466729"/>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937514024"/>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1248041131"/>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shot of a computer&#10;&#10;AI-generated content may be incorrect.">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438840"/>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6" name="Picture 5" descr="A ircuit board with 16 transistors and about 100 resistors.  It is sqare and about five inches on each side.">
            <a:extLst>
              <a:ext uri="{FF2B5EF4-FFF2-40B4-BE49-F238E27FC236}">
                <a16:creationId xmlns:a16="http://schemas.microsoft.com/office/drawing/2014/main" id="{7E91CB39-41A5-F906-B756-5ECE236DBB0D}"/>
              </a:ext>
            </a:extLst>
          </p:cNvPr>
          <p:cNvPicPr>
            <a:picLocks noChangeAspect="1"/>
          </p:cNvPicPr>
          <p:nvPr/>
        </p:nvPicPr>
        <p:blipFill>
          <a:blip r:embed="rId5"/>
          <a:srcRect l="27405" t="7046" r="23775" b="17647"/>
          <a:stretch/>
        </p:blipFill>
        <p:spPr>
          <a:xfrm>
            <a:off x="8751301" y="658181"/>
            <a:ext cx="2270544" cy="2334888"/>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5641675" y="1027907"/>
            <a:ext cx="6152020" cy="4583254"/>
          </a:xfrm>
          <a:prstGeom prst="rect">
            <a:avLst/>
          </a:prstGeom>
        </p:spPr>
      </p:pic>
      <p:pic>
        <p:nvPicPr>
          <p:cNvPr id="6" name="Picture 5" descr="An Interr 4004 microprocessors chip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spTree>
    <p:extLst>
      <p:ext uri="{BB962C8B-B14F-4D97-AF65-F5344CB8AC3E}">
        <p14:creationId xmlns:p14="http://schemas.microsoft.com/office/powerpoint/2010/main" val="3364699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also called layers, of the same circuit pattern or design.">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723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power lines&#10;&#10;AI-generated content may be incorrect.">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up of a glass&#10;&#10;AI-generated content may be incorrect.">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glass jar&#10;&#10;AI-generated content may be incorrect.">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with black background&#10;&#10;AI-generated content may be incorrect.">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 sound waveform with black background&#10;&#10;AI-generated content may be incorrect.">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coin&#10;&#10;AI-generated content may be incorrect.">
            <a:extLst>
              <a:ext uri="{FF2B5EF4-FFF2-40B4-BE49-F238E27FC236}">
                <a16:creationId xmlns:a16="http://schemas.microsoft.com/office/drawing/2014/main" id="{40073C81-8236-75FC-20C9-398CD4EBAB7D}"/>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4BCBF2D0-BA44-6F98-3F49-FDD2AA63DA64}"/>
              </a:ext>
            </a:extLst>
          </p:cNvPr>
          <p:cNvPicPr>
            <a:picLocks noChangeAspect="1"/>
          </p:cNvPicPr>
          <p:nvPr/>
        </p:nvPicPr>
        <p:blipFill>
          <a:blip r:embed="rId2"/>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3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TotalTime>
  <Words>1342</Words>
  <Application>Microsoft Macintosh PowerPoint</Application>
  <PresentationFormat>Widescreen</PresentationFormat>
  <Paragraphs>301</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Building "Digital" Transistors</vt:lpstr>
      <vt:lpstr>Two Kinds of "Digital" Transistors</vt:lpstr>
      <vt:lpstr>We use transistors to implement "gates"</vt:lpstr>
      <vt:lpstr>Not gates over time..</vt:lpstr>
      <vt:lpstr>Layout a CMOS NOT Gate (Dmeo)</vt:lpstr>
      <vt:lpstr>Digital Logic</vt:lpstr>
      <vt:lpstr>Classic Mathematical Logic Gates</vt:lpstr>
      <vt:lpstr>NAND and NOR Fewer transistors </vt:lpstr>
      <vt:lpstr>Layout a CMOS NAND Gate</vt:lpstr>
      <vt:lpstr>Sneak Peek: Digital Logic Design</vt:lpstr>
      <vt:lpstr>Scale Over Time</vt:lpstr>
      <vt:lpstr>Very Large Scale Integration (VLSI)</vt:lpstr>
      <vt:lpstr>Photo Lithography</vt:lpstr>
      <vt:lpstr>Growth of transistor count</vt:lpstr>
      <vt:lpstr>Lets do some VLSI design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64</cp:revision>
  <dcterms:created xsi:type="dcterms:W3CDTF">2023-02-25T13:30:24Z</dcterms:created>
  <dcterms:modified xsi:type="dcterms:W3CDTF">2025-08-18T14:49:47Z</dcterms:modified>
</cp:coreProperties>
</file>